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9"/>
  </p:notesMasterIdLst>
  <p:sldIdLst>
    <p:sldId id="256" r:id="rId5"/>
    <p:sldId id="258" r:id="rId6"/>
    <p:sldId id="259" r:id="rId7"/>
    <p:sldId id="260" r:id="rId8"/>
    <p:sldId id="271" r:id="rId9"/>
    <p:sldId id="261" r:id="rId10"/>
    <p:sldId id="273" r:id="rId11"/>
    <p:sldId id="262" r:id="rId12"/>
    <p:sldId id="265" r:id="rId13"/>
    <p:sldId id="263" r:id="rId14"/>
    <p:sldId id="264" r:id="rId15"/>
    <p:sldId id="274" r:id="rId16"/>
    <p:sldId id="266" r:id="rId17"/>
    <p:sldId id="270" r:id="rId18"/>
    <p:sldId id="267" r:id="rId19"/>
    <p:sldId id="275" r:id="rId20"/>
    <p:sldId id="276" r:id="rId21"/>
    <p:sldId id="278" r:id="rId22"/>
    <p:sldId id="277" r:id="rId23"/>
    <p:sldId id="281" r:id="rId24"/>
    <p:sldId id="282" r:id="rId25"/>
    <p:sldId id="283" r:id="rId26"/>
    <p:sldId id="284" r:id="rId27"/>
    <p:sldId id="26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63042-7342-4313-86F2-6143277FE6F5}" v="683" dt="2020-11-13T06:45:05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93" autoAdjust="0"/>
    <p:restoredTop sz="86449" autoAdjust="0"/>
  </p:normalViewPr>
  <p:slideViewPr>
    <p:cSldViewPr snapToGrid="0" showGuides="1">
      <p:cViewPr varScale="1">
        <p:scale>
          <a:sx n="71" d="100"/>
          <a:sy n="71" d="100"/>
        </p:scale>
        <p:origin x="113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fator</c:v>
                </c:pt>
              </c:strCache>
            </c:strRef>
          </c:tx>
          <c:spPr>
            <a:ln w="666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Planilha1!$A$2:$A$102</c:f>
              <c:numCache>
                <c:formatCode>0.0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Planilha1!$B$2:$B$102</c:f>
              <c:numCache>
                <c:formatCode>0.0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0.70000000000000007</c:v>
                </c:pt>
                <c:pt idx="8">
                  <c:v>0.8</c:v>
                </c:pt>
                <c:pt idx="9">
                  <c:v>0.89999999999999991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0.99999999999999978</c:v>
                </c:pt>
                <c:pt idx="91">
                  <c:v>0.89999999999999969</c:v>
                </c:pt>
                <c:pt idx="92">
                  <c:v>0.7999999999999996</c:v>
                </c:pt>
                <c:pt idx="93">
                  <c:v>0.69999999999999951</c:v>
                </c:pt>
                <c:pt idx="94">
                  <c:v>0.60000000000000053</c:v>
                </c:pt>
                <c:pt idx="95">
                  <c:v>0.50000000000000044</c:v>
                </c:pt>
                <c:pt idx="96">
                  <c:v>0.40000000000000036</c:v>
                </c:pt>
                <c:pt idx="97">
                  <c:v>0.30000000000000027</c:v>
                </c:pt>
                <c:pt idx="98">
                  <c:v>0.20000000000000018</c:v>
                </c:pt>
                <c:pt idx="99">
                  <c:v>0.10000000000000009</c:v>
                </c:pt>
                <c:pt idx="1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85-4F93-AC1D-2CE1D8514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3493951"/>
        <c:axId val="2132934255"/>
      </c:scatterChart>
      <c:valAx>
        <c:axId val="353493951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32934255"/>
        <c:crosses val="autoZero"/>
        <c:crossBetween val="midCat"/>
      </c:valAx>
      <c:valAx>
        <c:axId val="21329342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fator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34939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D1E95-F90F-4EAA-9A7D-164A640549A7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75067-9849-4FD9-9E6C-7D36C133A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0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68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37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94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66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7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81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443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229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LETÍCIA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5067-9849-4FD9-9E6C-7D36C133A7F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1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6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13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873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286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0324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27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212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70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334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40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ectograma e á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4E9CA-6393-4308-9DF2-669AD5D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218" y="193964"/>
            <a:ext cx="5763491" cy="82449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5FB01E-4990-4D81-8138-65194AF4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BFE82DC3-57A8-412C-A5ED-EC99524A2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29006"/>
            <a:ext cx="9144000" cy="5225606"/>
          </a:xfr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D972599F-1FBA-4997-A43C-A301CBEA093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61158" y="192959"/>
            <a:ext cx="824400" cy="825500"/>
          </a:xfrm>
        </p:spPr>
        <p:txBody>
          <a:bodyPr/>
          <a:lstStyle>
            <a:lvl2pPr>
              <a:buNone/>
              <a:defRPr/>
            </a:lvl2pPr>
          </a:lstStyle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684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674861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1422399"/>
            <a:ext cx="7429499" cy="4368801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46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8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431636"/>
            <a:ext cx="3658792" cy="435956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431636"/>
            <a:ext cx="3656408" cy="435956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06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617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89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645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435101"/>
            <a:ext cx="7429499" cy="4758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64651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3DE55-F3CF-49F7-9EFB-F9302D0CBB66}" type="datetimeFigureOut">
              <a:rPr lang="pt-BR" smtClean="0"/>
              <a:t>13/11/2020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6465160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6465159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553FC-E2F2-46C4-BF1F-C6EEE3CAE6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8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av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av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wav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ingwithsound.com/im2sound.htm" TargetMode="External"/><Relationship Id="rId2" Type="http://schemas.openxmlformats.org/officeDocument/2006/relationships/hyperlink" Target="https://github.com/schramm/compmus_2020_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t.wikipedia.org/wiki/Esteganografia" TargetMode="External"/><Relationship Id="rId5" Type="http://schemas.openxmlformats.org/officeDocument/2006/relationships/hyperlink" Target="http://www.dominiopublico.gov.br/pesquisa/DetalheObraForm.do?select_action=&amp;co_obra=3588" TargetMode="External"/><Relationship Id="rId4" Type="http://schemas.openxmlformats.org/officeDocument/2006/relationships/hyperlink" Target="https://pt.wikipedia.org/wiki/Ficheiro:Tico_Tico_no_Fub%C3%A1-Orquestra_Colbaz-Zequinha_de_Abreu-1931.og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3A8B9-AF8E-4C38-8107-05D0EBE75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Trabalho prático</a:t>
            </a:r>
            <a:br>
              <a:rPr lang="pt-BR" dirty="0"/>
            </a:br>
            <a:r>
              <a:rPr lang="pt-BR" dirty="0"/>
              <a:t>computação e música</a:t>
            </a:r>
            <a:br>
              <a:rPr lang="pt-BR" dirty="0"/>
            </a:br>
            <a:r>
              <a:rPr lang="pt-BR" dirty="0"/>
              <a:t>(2020/1)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F7E68A-3647-47F6-8C9D-7F95F622C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Izadora</a:t>
            </a:r>
            <a:r>
              <a:rPr lang="pt-BR" dirty="0"/>
              <a:t> dourado </a:t>
            </a:r>
            <a:r>
              <a:rPr lang="pt-BR" dirty="0" err="1"/>
              <a:t>berti</a:t>
            </a:r>
            <a:r>
              <a:rPr lang="pt-BR" dirty="0"/>
              <a:t>	275606</a:t>
            </a:r>
          </a:p>
          <a:p>
            <a:r>
              <a:rPr lang="pt-BR" dirty="0"/>
              <a:t>Letícia dos santos		275604</a:t>
            </a:r>
          </a:p>
        </p:txBody>
      </p:sp>
    </p:spTree>
    <p:extLst>
      <p:ext uri="{BB962C8B-B14F-4D97-AF65-F5344CB8AC3E}">
        <p14:creationId xmlns:p14="http://schemas.microsoft.com/office/powerpoint/2010/main" val="271272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FBD3A-E2AC-4BA1-8C02-EA1AAD35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Ruído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957ABF9-E3F9-4F48-AA59-729DBFE4E3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8825" r="17196" b="2959"/>
          <a:stretch/>
        </p:blipFill>
        <p:spPr/>
      </p:pic>
      <p:pic>
        <p:nvPicPr>
          <p:cNvPr id="8" name="ruido">
            <a:hlinkClick r:id="" action="ppaction://media"/>
            <a:extLst>
              <a:ext uri="{FF2B5EF4-FFF2-40B4-BE49-F238E27FC236}">
                <a16:creationId xmlns:a16="http://schemas.microsoft.com/office/drawing/2014/main" id="{E300661A-0539-4D98-BC12-CD54D833C245}"/>
              </a:ext>
            </a:extLst>
          </p:cNvPr>
          <p:cNvPicPr>
            <a:picLocks noGrp="1" noChangeAspect="1"/>
          </p:cNvPicPr>
          <p:nvPr>
            <p:ph type="media" sz="quarter" idx="16"/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1250" y="194468"/>
            <a:ext cx="823913" cy="823913"/>
          </a:xfrm>
        </p:spPr>
      </p:pic>
    </p:spTree>
    <p:extLst>
      <p:ext uri="{BB962C8B-B14F-4D97-AF65-F5344CB8AC3E}">
        <p14:creationId xmlns:p14="http://schemas.microsoft.com/office/powerpoint/2010/main" val="15357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57AF-D4B8-42AC-BC81-420F95BB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 crescente</a:t>
            </a:r>
          </a:p>
        </p:txBody>
      </p:sp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D8671766-AEA1-4E4D-B4C3-FFCFD76F9E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8787" r="17557" b="3382"/>
          <a:stretch/>
        </p:blipFill>
        <p:spPr/>
      </p:pic>
      <p:pic>
        <p:nvPicPr>
          <p:cNvPr id="13" name="crescente">
            <a:hlinkClick r:id="" action="ppaction://media"/>
            <a:extLst>
              <a:ext uri="{FF2B5EF4-FFF2-40B4-BE49-F238E27FC236}">
                <a16:creationId xmlns:a16="http://schemas.microsoft.com/office/drawing/2014/main" id="{E7B77256-89F3-48C4-89E1-0AC5E93DDC7D}"/>
              </a:ext>
            </a:extLst>
          </p:cNvPr>
          <p:cNvPicPr>
            <a:picLocks noGrp="1" noChangeAspect="1"/>
          </p:cNvPicPr>
          <p:nvPr>
            <p:ph type="media" sz="quarter" idx="16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1250" y="194468"/>
            <a:ext cx="823913" cy="823913"/>
          </a:xfrm>
        </p:spPr>
      </p:pic>
    </p:spTree>
    <p:extLst>
      <p:ext uri="{BB962C8B-B14F-4D97-AF65-F5344CB8AC3E}">
        <p14:creationId xmlns:p14="http://schemas.microsoft.com/office/powerpoint/2010/main" val="34980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757AF-D4B8-42AC-BC81-420F95BB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 crescente</a:t>
            </a:r>
          </a:p>
        </p:txBody>
      </p:sp>
      <p:sp>
        <p:nvSpPr>
          <p:cNvPr id="4" name="Espaço Reservado para Mídia 3">
            <a:extLst>
              <a:ext uri="{FF2B5EF4-FFF2-40B4-BE49-F238E27FC236}">
                <a16:creationId xmlns:a16="http://schemas.microsoft.com/office/drawing/2014/main" id="{1276AB07-F629-43C3-8DF7-0B79E59803BF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7263823" y="193963"/>
            <a:ext cx="886836" cy="824495"/>
          </a:xfrm>
        </p:spPr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CFF42020-3D61-4128-B9A2-F9BF1E59D3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813" r="17317" b="3099"/>
          <a:stretch/>
        </p:blipFill>
        <p:spPr>
          <a:xfrm>
            <a:off x="0" y="1129006"/>
            <a:ext cx="9144000" cy="5225606"/>
          </a:xfrm>
        </p:spPr>
      </p:pic>
    </p:spTree>
    <p:extLst>
      <p:ext uri="{BB962C8B-B14F-4D97-AF65-F5344CB8AC3E}">
        <p14:creationId xmlns:p14="http://schemas.microsoft.com/office/powerpoint/2010/main" val="409682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95349-E99B-4EA1-9CA2-91852CB9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Aleatório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A75C7D-4C54-49AA-89EC-1878E6B943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8809" r="17347" b="3135"/>
          <a:stretch/>
        </p:blipFill>
        <p:spPr/>
      </p:pic>
      <p:pic>
        <p:nvPicPr>
          <p:cNvPr id="15" name="aleatorio">
            <a:hlinkClick r:id="" action="ppaction://media"/>
            <a:extLst>
              <a:ext uri="{FF2B5EF4-FFF2-40B4-BE49-F238E27FC236}">
                <a16:creationId xmlns:a16="http://schemas.microsoft.com/office/drawing/2014/main" id="{D81517DF-2297-4B7E-B881-A7DD19EF2106}"/>
              </a:ext>
            </a:extLst>
          </p:cNvPr>
          <p:cNvPicPr>
            <a:picLocks noGrp="1" noChangeAspect="1"/>
          </p:cNvPicPr>
          <p:nvPr>
            <p:ph type="media" sz="quarter" idx="16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1250" y="194468"/>
            <a:ext cx="823913" cy="823913"/>
          </a:xfrm>
        </p:spPr>
      </p:pic>
    </p:spTree>
    <p:extLst>
      <p:ext uri="{BB962C8B-B14F-4D97-AF65-F5344CB8AC3E}">
        <p14:creationId xmlns:p14="http://schemas.microsoft.com/office/powerpoint/2010/main" val="391888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95349-E99B-4EA1-9CA2-91852CB9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Aleatório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6B87D7C2-AD74-4D50-B0BF-CF82275C6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879" r="16697" b="2375"/>
          <a:stretch/>
        </p:blipFill>
        <p:spPr>
          <a:xfrm>
            <a:off x="0" y="1129006"/>
            <a:ext cx="9144000" cy="5225606"/>
          </a:xfrm>
        </p:spPr>
      </p:pic>
    </p:spTree>
    <p:extLst>
      <p:ext uri="{BB962C8B-B14F-4D97-AF65-F5344CB8AC3E}">
        <p14:creationId xmlns:p14="http://schemas.microsoft.com/office/powerpoint/2010/main" val="408311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7FBFA-6593-425A-87CA-CE6F67B3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Imagem estenografada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99B04C-D61E-44AD-9AA6-09D1F4D3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Esteganografia (do grego "escrita escondida") é o estudo e uso das técnicas para ocultar a existência de uma mensagem dentro de outra, uma forma de segurança por obscurantismo.</a:t>
            </a:r>
          </a:p>
          <a:p>
            <a:r>
              <a:rPr lang="pt-BR" dirty="0"/>
              <a:t>A imagem de 64x64 pixels com 16 escalas de cinza está em um arquivo *.</a:t>
            </a:r>
            <a:r>
              <a:rPr lang="pt-BR" dirty="0" err="1"/>
              <a:t>txt</a:t>
            </a:r>
            <a:r>
              <a:rPr lang="pt-BR" dirty="0"/>
              <a:t>, sendo que, após um processamento do programa, 'a' corresponde a 0, 'b' a 1, a assim sucessivamente até 'p' corresponder a 15 dentro de uma matriz 64x64.</a:t>
            </a:r>
          </a:p>
        </p:txBody>
      </p:sp>
    </p:spTree>
    <p:extLst>
      <p:ext uri="{BB962C8B-B14F-4D97-AF65-F5344CB8AC3E}">
        <p14:creationId xmlns:p14="http://schemas.microsoft.com/office/powerpoint/2010/main" val="123654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7FBFA-6593-425A-87CA-CE6F67B3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Imagem estenografada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99B04C-D61E-44AD-9AA6-09D1F4D3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Inicialmente, são criados valores para frequência e fase das ondas seno que serão utilizadas posteriormente.</a:t>
            </a:r>
          </a:p>
          <a:p>
            <a:r>
              <a:rPr lang="pt-BR" dirty="0"/>
              <a:t>Após, é feito um loop para determinar os valores que serão colocados no buffer que será gravado no arquivo de áudio. Uma coluna da matriz de cinzas é analisada a cada interação, os elementos são utilizados como amplitude do seno e a soma dos senos da coluna resulta em uma onda.</a:t>
            </a:r>
          </a:p>
          <a:p>
            <a:r>
              <a:rPr lang="pt-BR" dirty="0"/>
              <a:t>A onda passa por um filtro passa-baixa de segunda ordem.</a:t>
            </a:r>
          </a:p>
          <a:p>
            <a:r>
              <a:rPr lang="pt-BR" dirty="0"/>
              <a:t>Então, o resultado é colocado no buffer.</a:t>
            </a:r>
          </a:p>
          <a:p>
            <a:r>
              <a:rPr lang="pt-BR" dirty="0"/>
              <a:t>Como a imagem preenche somente 1 segundo, o restante do buffer é preenchido com copias do primeiro segundo.</a:t>
            </a:r>
          </a:p>
        </p:txBody>
      </p:sp>
    </p:spTree>
    <p:extLst>
      <p:ext uri="{BB962C8B-B14F-4D97-AF65-F5344CB8AC3E}">
        <p14:creationId xmlns:p14="http://schemas.microsoft.com/office/powerpoint/2010/main" val="99471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E19B042-AE32-4F54-9D03-D7839704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abc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64958D5F-61BB-476B-96E4-919EB32619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9525" r="17975" b="3087"/>
          <a:stretch/>
        </p:blipFill>
        <p:spPr/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C9BA4F-897E-4C87-8779-7F3123843246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406" y="3016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mensagemABC">
            <a:hlinkClick r:id="" action="ppaction://media"/>
            <a:extLst>
              <a:ext uri="{FF2B5EF4-FFF2-40B4-BE49-F238E27FC236}">
                <a16:creationId xmlns:a16="http://schemas.microsoft.com/office/drawing/2014/main" id="{AD603567-7ABA-48C4-8D39-1EA752172A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0183" y="3188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E19B042-AE32-4F54-9D03-D7839704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abc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9BA4F-897E-4C87-8779-7F3123843246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432" y="1976282"/>
            <a:ext cx="2290918" cy="22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C7A3657-6214-4B63-B342-2965DC351F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088" t="27126" r="71195" b="51047"/>
          <a:stretch/>
        </p:blipFill>
        <p:spPr>
          <a:xfrm>
            <a:off x="1656228" y="1976282"/>
            <a:ext cx="2488414" cy="2290918"/>
          </a:xfrm>
        </p:spPr>
      </p:pic>
    </p:spTree>
    <p:extLst>
      <p:ext uri="{BB962C8B-B14F-4D97-AF65-F5344CB8AC3E}">
        <p14:creationId xmlns:p14="http://schemas.microsoft.com/office/powerpoint/2010/main" val="232220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738F063-C8CF-4811-9368-BABC9937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face</a:t>
            </a: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A07DBABA-B226-4A5C-B35D-C4D77EFDE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8787" r="17565" b="3391"/>
          <a:stretch/>
        </p:blipFill>
        <p:spPr/>
      </p:pic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9B1D1A1A-5301-49BE-9408-6CB932C158E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06" y="301625"/>
            <a:ext cx="609600" cy="609600"/>
          </a:xfrm>
        </p:spPr>
      </p:pic>
      <p:pic>
        <p:nvPicPr>
          <p:cNvPr id="18" name="mensagemFACE">
            <a:hlinkClick r:id="" action="ppaction://media"/>
            <a:extLst>
              <a:ext uri="{FF2B5EF4-FFF2-40B4-BE49-F238E27FC236}">
                <a16:creationId xmlns:a16="http://schemas.microsoft.com/office/drawing/2014/main" id="{4D072E3C-0BD6-4851-9C63-758E3D9F6BB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1021" y="3016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EA8A-EAC9-4BEA-8FAD-90FA1578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594409-86B8-4DF0-B4C4-FE4D1476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Analise de áudio gravado:</a:t>
            </a:r>
          </a:p>
          <a:p>
            <a:pPr lvl="1"/>
            <a:r>
              <a:rPr lang="pt-BR" dirty="0"/>
              <a:t>Tico-tico no fubá;</a:t>
            </a:r>
          </a:p>
          <a:p>
            <a:pPr lvl="1"/>
            <a:r>
              <a:rPr lang="pt-BR" dirty="0"/>
              <a:t>A Cavalgada das Valquírias (da ópera As Valquírias).</a:t>
            </a:r>
          </a:p>
          <a:p>
            <a:pPr lvl="0"/>
            <a:r>
              <a:rPr lang="pt-BR" dirty="0"/>
              <a:t>Programa gerador musical</a:t>
            </a:r>
          </a:p>
          <a:p>
            <a:pPr lvl="1"/>
            <a:r>
              <a:rPr lang="pt-BR" dirty="0"/>
              <a:t>Envelope;</a:t>
            </a:r>
          </a:p>
          <a:p>
            <a:pPr lvl="1"/>
            <a:r>
              <a:rPr lang="pt-BR" dirty="0"/>
              <a:t>Ruído;</a:t>
            </a:r>
          </a:p>
          <a:p>
            <a:pPr lvl="1"/>
            <a:r>
              <a:rPr lang="pt-BR" dirty="0"/>
              <a:t>Escala crescente;</a:t>
            </a:r>
          </a:p>
          <a:p>
            <a:pPr lvl="1"/>
            <a:r>
              <a:rPr lang="pt-BR" dirty="0"/>
              <a:t>Aleatório;</a:t>
            </a:r>
          </a:p>
          <a:p>
            <a:pPr lvl="1"/>
            <a:r>
              <a:rPr lang="pt-BR" dirty="0"/>
              <a:t>Imagem estenografada.</a:t>
            </a:r>
          </a:p>
          <a:p>
            <a:pPr lvl="0"/>
            <a:r>
              <a:rPr lang="pt-BR" dirty="0"/>
              <a:t>Conclusões;</a:t>
            </a:r>
          </a:p>
          <a:p>
            <a:pPr lvl="0"/>
            <a:r>
              <a:rPr lang="pt-BR" dirty="0"/>
              <a:t>Fontes.</a:t>
            </a:r>
          </a:p>
        </p:txBody>
      </p:sp>
    </p:spTree>
    <p:extLst>
      <p:ext uri="{BB962C8B-B14F-4D97-AF65-F5344CB8AC3E}">
        <p14:creationId xmlns:p14="http://schemas.microsoft.com/office/powerpoint/2010/main" val="369649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738F063-C8CF-4811-9368-BABC9937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face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762BEEE-EB77-4BEF-85FE-E0057D4C4F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4752" t="22611" r="44045" b="49542"/>
          <a:stretch/>
        </p:blipFill>
        <p:spPr>
          <a:xfrm>
            <a:off x="1376218" y="1787011"/>
            <a:ext cx="2524729" cy="3366309"/>
          </a:xfrm>
          <a:prstGeom prst="rect">
            <a:avLst/>
          </a:prstGeom>
        </p:spPr>
      </p:pic>
      <p:pic>
        <p:nvPicPr>
          <p:cNvPr id="12" name="Imagem 11" descr="Foto em preto e branco de homem sorrindo&#10;&#10;Descrição gerada automaticamente">
            <a:extLst>
              <a:ext uri="{FF2B5EF4-FFF2-40B4-BE49-F238E27FC236}">
                <a16:creationId xmlns:a16="http://schemas.microsoft.com/office/drawing/2014/main" id="{71D2F61D-ABED-4189-AA29-76B7CC4B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156" y="1954162"/>
            <a:ext cx="2676832" cy="26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0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738F063-C8CF-4811-9368-BABC9937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carro</a:t>
            </a:r>
          </a:p>
        </p:txBody>
      </p:sp>
      <p:pic>
        <p:nvPicPr>
          <p:cNvPr id="5" name="Espaço Reservado para Conteúdo 4" descr="Foto preta e branca de um prédio&#10;&#10;Descrição gerada automaticamente">
            <a:extLst>
              <a:ext uri="{FF2B5EF4-FFF2-40B4-BE49-F238E27FC236}">
                <a16:creationId xmlns:a16="http://schemas.microsoft.com/office/drawing/2014/main" id="{EB905257-9102-4970-B7E3-E1F8788B74C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06" y="301625"/>
            <a:ext cx="609600" cy="609600"/>
          </a:xfrm>
        </p:spPr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D2C8E1E2-FCA2-4DBB-8E49-FABE12CC85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8771" r="17716" b="3567"/>
          <a:stretch/>
        </p:blipFill>
        <p:spPr/>
      </p:pic>
      <p:pic>
        <p:nvPicPr>
          <p:cNvPr id="10" name="mensagemCARRO">
            <a:hlinkClick r:id="" action="ppaction://media"/>
            <a:extLst>
              <a:ext uri="{FF2B5EF4-FFF2-40B4-BE49-F238E27FC236}">
                <a16:creationId xmlns:a16="http://schemas.microsoft.com/office/drawing/2014/main" id="{E7D47763-7FD5-4ED1-AEA6-8AE6955312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9176" y="3625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738F063-C8CF-4811-9368-BABC9937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Mensagem carro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9BF921-B2CC-4BA1-9073-3FCE24D3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55" y="2021840"/>
            <a:ext cx="2631060" cy="26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FC9DA3C-35E7-4504-953F-D468F0D09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59" t="24341" r="64850" b="50787"/>
          <a:stretch/>
        </p:blipFill>
        <p:spPr>
          <a:xfrm>
            <a:off x="1595120" y="2021840"/>
            <a:ext cx="2672081" cy="26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7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8FFA-010F-4A3E-84A1-2D9C8B03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77CBEEB-8642-47A9-9262-591F46AE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possível gerar diferentes tipos de áudio por meio de programação.</a:t>
            </a:r>
          </a:p>
          <a:p>
            <a:r>
              <a:rPr lang="pt-BR" dirty="0"/>
              <a:t>Esses áudios geralmente possuem menos ruído que áudios gravados.</a:t>
            </a:r>
          </a:p>
          <a:p>
            <a:r>
              <a:rPr lang="pt-BR" dirty="0"/>
              <a:t>A imagem processada não tem um equivalente analógico.</a:t>
            </a:r>
          </a:p>
          <a:p>
            <a:r>
              <a:rPr lang="pt-BR" dirty="0"/>
              <a:t>Aprendemos muito sobre processamento de áudio.</a:t>
            </a:r>
          </a:p>
        </p:txBody>
      </p:sp>
    </p:spTree>
    <p:extLst>
      <p:ext uri="{BB962C8B-B14F-4D97-AF65-F5344CB8AC3E}">
        <p14:creationId xmlns:p14="http://schemas.microsoft.com/office/powerpoint/2010/main" val="4093578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2D1B7-B687-4692-A934-C5136AC4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BBE81C-A9AA-4F27-842E-EBD94EB8A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422399"/>
            <a:ext cx="7429499" cy="5107493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Esse projeto foi escrito utilizando as tarefas do laboratório (</a:t>
            </a:r>
            <a:r>
              <a:rPr lang="pt-BR" dirty="0">
                <a:hlinkClick r:id="rId2"/>
              </a:rPr>
              <a:t>https://github.com/</a:t>
            </a:r>
            <a:r>
              <a:rPr lang="pt-BR" dirty="0" err="1">
                <a:hlinkClick r:id="rId2"/>
              </a:rPr>
              <a:t>schramm</a:t>
            </a:r>
            <a:r>
              <a:rPr lang="pt-BR" dirty="0">
                <a:hlinkClick r:id="rId2"/>
              </a:rPr>
              <a:t>/compmus_2020_1</a:t>
            </a:r>
            <a:r>
              <a:rPr lang="pt-BR" dirty="0"/>
              <a:t>) como modelo.</a:t>
            </a:r>
          </a:p>
          <a:p>
            <a:r>
              <a:rPr lang="pt-BR" dirty="0"/>
              <a:t>O código em C disponibilizado em </a:t>
            </a:r>
            <a:r>
              <a:rPr lang="pt-BR" dirty="0">
                <a:hlinkClick r:id="rId3"/>
              </a:rPr>
              <a:t>https://www.seeingwithsound.com/im2sound.htm</a:t>
            </a:r>
            <a:r>
              <a:rPr lang="pt-BR" dirty="0"/>
              <a:t> foi adaptado para ser utilizado no programa. Esse código faz parte do projeto The </a:t>
            </a:r>
            <a:r>
              <a:rPr lang="pt-BR" dirty="0" err="1"/>
              <a:t>vOICe</a:t>
            </a:r>
            <a:r>
              <a:rPr lang="pt-BR" dirty="0"/>
              <a:t>, uma tecnologia de substituição sensorial que converte visões visuais puras em ondas sonoras correspondentes enquanto ainda preserva o significado da informação visual total.</a:t>
            </a:r>
          </a:p>
          <a:p>
            <a:r>
              <a:rPr lang="pt-BR" dirty="0"/>
              <a:t>Tico tico no fubá: </a:t>
            </a:r>
            <a:r>
              <a:rPr lang="pt-BR" dirty="0">
                <a:hlinkClick r:id="rId4"/>
              </a:rPr>
              <a:t>https://pt.wikipedia.org/wiki/Ficheiro:Tico_Tico_no_Fub%C3%A1-Orquestra_Colbaz-Zequinha_de_Abreu-1931.ogg</a:t>
            </a:r>
            <a:endParaRPr lang="pt-BR" dirty="0"/>
          </a:p>
          <a:p>
            <a:r>
              <a:rPr lang="pt-BR" dirty="0"/>
              <a:t>A Cavalgada das Valquírias (da ópera As Valquírias):  </a:t>
            </a:r>
            <a:r>
              <a:rPr lang="pt-BR" dirty="0">
                <a:hlinkClick r:id="rId5"/>
              </a:rPr>
              <a:t>http://www.dominiopublico.gov.br/pesquisa/DetalheObraForm.do?select_action=&amp;co_obra=3588</a:t>
            </a:r>
            <a:endParaRPr lang="pt-BR" dirty="0"/>
          </a:p>
          <a:p>
            <a:r>
              <a:rPr lang="pt-BR" dirty="0">
                <a:hlinkClick r:id="rId6"/>
              </a:rPr>
              <a:t>https://pt.wikipedia.org/wiki/Esteganografia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0C18F-044B-49E9-A2DE-BD3E0147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Áudio gravado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51D29-C734-4FE2-A42C-07A2FD701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12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5F2C5-8650-49F1-9642-F83820DB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Tico-tico no fubá</a:t>
            </a:r>
            <a:endParaRPr lang="pt-BR" dirty="0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CEFAE590-BF4A-4418-BB5F-C8E8D36F68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8770" r="17716" b="3566"/>
          <a:stretch/>
        </p:blipFill>
        <p:spPr/>
      </p:pic>
      <p:pic>
        <p:nvPicPr>
          <p:cNvPr id="8" name="TicoTico_15">
            <a:hlinkClick r:id="" action="ppaction://media"/>
            <a:extLst>
              <a:ext uri="{FF2B5EF4-FFF2-40B4-BE49-F238E27FC236}">
                <a16:creationId xmlns:a16="http://schemas.microsoft.com/office/drawing/2014/main" id="{0998D96D-1F74-4DD0-9C54-B21041EFDF12}"/>
              </a:ext>
            </a:extLst>
          </p:cNvPr>
          <p:cNvPicPr>
            <a:picLocks noGrp="1" noChangeAspect="1"/>
          </p:cNvPicPr>
          <p:nvPr>
            <p:ph type="media" sz="quarter" idx="16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1250" y="194468"/>
            <a:ext cx="823913" cy="823913"/>
          </a:xfrm>
        </p:spPr>
      </p:pic>
    </p:spTree>
    <p:extLst>
      <p:ext uri="{BB962C8B-B14F-4D97-AF65-F5344CB8AC3E}">
        <p14:creationId xmlns:p14="http://schemas.microsoft.com/office/powerpoint/2010/main" val="332233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5F2C5-8650-49F1-9642-F83820DB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pt-BR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Tico-tico no fubá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3B8C9E6-4CF6-4A82-B016-7F46ACEF5A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769" r="17725" b="3578"/>
          <a:stretch/>
        </p:blipFill>
        <p:spPr>
          <a:xfrm>
            <a:off x="0" y="1129006"/>
            <a:ext cx="9144000" cy="5225606"/>
          </a:xfrm>
        </p:spPr>
      </p:pic>
      <p:sp>
        <p:nvSpPr>
          <p:cNvPr id="10" name="Espaço Reservado para Mídia 9">
            <a:extLst>
              <a:ext uri="{FF2B5EF4-FFF2-40B4-BE49-F238E27FC236}">
                <a16:creationId xmlns:a16="http://schemas.microsoft.com/office/drawing/2014/main" id="{72ED53A6-494E-4BBD-A58E-7B261DCE3B88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7263823" y="193963"/>
            <a:ext cx="886836" cy="824495"/>
          </a:xfrm>
        </p:spPr>
      </p:sp>
    </p:spTree>
    <p:extLst>
      <p:ext uri="{BB962C8B-B14F-4D97-AF65-F5344CB8AC3E}">
        <p14:creationId xmlns:p14="http://schemas.microsoft.com/office/powerpoint/2010/main" val="243818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BC619-2C20-44B8-95CD-75A6D2F8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Cavalgada das Valquírias</a:t>
            </a:r>
            <a:endParaRPr lang="pt-BR" dirty="0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BE33435F-89F1-457A-A4EA-711D0A6AA7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9558" r="17860" b="2935"/>
          <a:stretch/>
        </p:blipFill>
        <p:spPr/>
      </p:pic>
      <p:pic>
        <p:nvPicPr>
          <p:cNvPr id="8" name="gu10177_15">
            <a:hlinkClick r:id="" action="ppaction://media"/>
            <a:extLst>
              <a:ext uri="{FF2B5EF4-FFF2-40B4-BE49-F238E27FC236}">
                <a16:creationId xmlns:a16="http://schemas.microsoft.com/office/drawing/2014/main" id="{87C12F63-A7B5-4032-9F4E-BEB1764A7DAE}"/>
              </a:ext>
            </a:extLst>
          </p:cNvPr>
          <p:cNvPicPr>
            <a:picLocks noGrp="1" noChangeAspect="1"/>
          </p:cNvPicPr>
          <p:nvPr>
            <p:ph type="media" sz="quarter" idx="16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1250" y="194468"/>
            <a:ext cx="823913" cy="823913"/>
          </a:xfrm>
        </p:spPr>
      </p:pic>
    </p:spTree>
    <p:extLst>
      <p:ext uri="{BB962C8B-B14F-4D97-AF65-F5344CB8AC3E}">
        <p14:creationId xmlns:p14="http://schemas.microsoft.com/office/powerpoint/2010/main" val="167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BC619-2C20-44B8-95CD-75A6D2F8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 eaLnBrk="1" latinLnBrk="0" hangingPunct="1"/>
            <a:r>
              <a:rPr lang="pt-BR" sz="3600" kern="1200" cap="all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Cavalgada das Valquírias </a:t>
            </a:r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29339442-07ED-4F5A-9B27-C53B97F049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" t="9717" r="17464" b="2353"/>
          <a:stretch/>
        </p:blipFill>
        <p:spPr>
          <a:xfrm>
            <a:off x="0" y="1129006"/>
            <a:ext cx="9144000" cy="5225606"/>
          </a:xfrm>
        </p:spPr>
      </p:pic>
    </p:spTree>
    <p:extLst>
      <p:ext uri="{BB962C8B-B14F-4D97-AF65-F5344CB8AC3E}">
        <p14:creationId xmlns:p14="http://schemas.microsoft.com/office/powerpoint/2010/main" val="93238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99E3-2649-4EF7-93C0-2D4D6E8B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gerador musical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65D36D-7297-4C27-B1A1-9919AC0F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422399"/>
            <a:ext cx="7429499" cy="4946128"/>
          </a:xfrm>
        </p:spPr>
        <p:txBody>
          <a:bodyPr>
            <a:normAutofit fontScale="92500"/>
          </a:bodyPr>
          <a:lstStyle/>
          <a:p>
            <a:r>
              <a:rPr lang="pt-BR" dirty="0"/>
              <a:t>O programa gera áudios de 15 segundos em arquivo *.</a:t>
            </a:r>
            <a:r>
              <a:rPr lang="pt-BR" dirty="0" err="1"/>
              <a:t>wav</a:t>
            </a:r>
            <a:r>
              <a:rPr lang="pt-BR" dirty="0"/>
              <a:t>.</a:t>
            </a:r>
          </a:p>
          <a:p>
            <a:r>
              <a:rPr lang="pt-BR" dirty="0"/>
              <a:t>As notas utilizam </a:t>
            </a:r>
            <a:r>
              <a:rPr lang="pt-BR" b="1" dirty="0"/>
              <a:t>envelope</a:t>
            </a:r>
            <a:r>
              <a:rPr lang="pt-BR" dirty="0"/>
              <a:t>.</a:t>
            </a:r>
          </a:p>
          <a:p>
            <a:r>
              <a:rPr lang="pt-BR" dirty="0"/>
              <a:t>O áudio pode conter:</a:t>
            </a:r>
          </a:p>
          <a:p>
            <a:pPr lvl="1"/>
            <a:r>
              <a:rPr lang="pt-BR" b="1" dirty="0"/>
              <a:t>Ruído: </a:t>
            </a:r>
            <a:r>
              <a:rPr lang="pt-BR" dirty="0"/>
              <a:t>Utiliza distribuição gaussiana de média 0 e variância 1 para determinar o sample.</a:t>
            </a:r>
          </a:p>
          <a:p>
            <a:pPr lvl="1"/>
            <a:r>
              <a:rPr lang="pt-BR" b="1" dirty="0"/>
              <a:t>Escala crescente: </a:t>
            </a:r>
            <a:r>
              <a:rPr lang="pt-BR" dirty="0"/>
              <a:t>Cria um sample contendo uma escala de notas que inicia no valor MIDI(0 até 127) informado, cada uma com a duração(em segundos) informada.</a:t>
            </a:r>
          </a:p>
          <a:p>
            <a:pPr lvl="1"/>
            <a:r>
              <a:rPr lang="pt-BR" b="1" dirty="0"/>
              <a:t>Notas aleatórias: </a:t>
            </a:r>
            <a:r>
              <a:rPr lang="pt-BR" dirty="0"/>
              <a:t>Após informar a oitava utilizada(-1 até 9), cria sample contendo notas aleatórias com a duração(em segundos) informada.</a:t>
            </a:r>
          </a:p>
          <a:p>
            <a:pPr lvl="1"/>
            <a:r>
              <a:rPr lang="pt-BR" b="1" dirty="0"/>
              <a:t>Imagem estenografada: </a:t>
            </a:r>
            <a:r>
              <a:rPr lang="pt-BR" dirty="0"/>
              <a:t>Será explicado posteriormente.</a:t>
            </a:r>
          </a:p>
        </p:txBody>
      </p:sp>
    </p:spTree>
    <p:extLst>
      <p:ext uri="{BB962C8B-B14F-4D97-AF65-F5344CB8AC3E}">
        <p14:creationId xmlns:p14="http://schemas.microsoft.com/office/powerpoint/2010/main" val="371766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532BD-DE63-4297-A092-2DC4EE37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523" y="176982"/>
            <a:ext cx="6968036" cy="993058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pt-BR" dirty="0"/>
              <a:t>Envelope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79140F81-24E7-49F1-990B-C82C210A2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766063"/>
              </p:ext>
            </p:extLst>
          </p:nvPr>
        </p:nvGraphicFramePr>
        <p:xfrm>
          <a:off x="707923" y="1255638"/>
          <a:ext cx="772815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2D064BA-7BEE-4EE8-B1F5-F09E935D8968}"/>
              </a:ext>
            </a:extLst>
          </p:cNvPr>
          <p:cNvSpPr txBox="1"/>
          <p:nvPr/>
        </p:nvSpPr>
        <p:spPr>
          <a:xfrm>
            <a:off x="865238" y="5801033"/>
            <a:ext cx="772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effectLst/>
                <a:latin typeface="Consolas" panose="020B0609020204030204" pitchFamily="49" charset="0"/>
              </a:rPr>
              <a:t>audio_buffer</a:t>
            </a:r>
            <a:r>
              <a:rPr lang="pt-BR" b="0" dirty="0">
                <a:effectLst/>
                <a:latin typeface="Consolas" panose="020B0609020204030204" pitchFamily="49" charset="0"/>
              </a:rPr>
              <a:t>[n]=</a:t>
            </a:r>
            <a:r>
              <a:rPr lang="pt-BR" dirty="0">
                <a:effectLst/>
                <a:latin typeface="Consolas" panose="020B0609020204030204" pitchFamily="49" charset="0"/>
              </a:rPr>
              <a:t>fator</a:t>
            </a:r>
            <a:r>
              <a:rPr lang="pt-BR" b="0" dirty="0">
                <a:effectLst/>
                <a:latin typeface="Consolas" panose="020B0609020204030204" pitchFamily="49" charset="0"/>
              </a:rPr>
              <a:t>*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amp</a:t>
            </a:r>
            <a:r>
              <a:rPr lang="pt-BR" b="0" dirty="0">
                <a:effectLst/>
                <a:latin typeface="Consolas" panose="020B0609020204030204" pitchFamily="49" charset="0"/>
              </a:rPr>
              <a:t>*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sin</a:t>
            </a:r>
            <a:r>
              <a:rPr lang="pt-BR" b="0" dirty="0">
                <a:effectLst/>
                <a:latin typeface="Consolas" panose="020B0609020204030204" pitchFamily="49" charset="0"/>
              </a:rPr>
              <a:t>(2*M_PI*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freq</a:t>
            </a:r>
            <a:r>
              <a:rPr lang="pt-BR" b="0" dirty="0">
                <a:effectLst/>
                <a:latin typeface="Consolas" panose="020B0609020204030204" pitchFamily="49" charset="0"/>
              </a:rPr>
              <a:t>*(((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float</a:t>
            </a:r>
            <a:r>
              <a:rPr lang="pt-BR" b="0" dirty="0">
                <a:effectLst/>
                <a:latin typeface="Consolas" panose="020B0609020204030204" pitchFamily="49" charset="0"/>
              </a:rPr>
              <a:t>)n)/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Fs</a:t>
            </a:r>
            <a:r>
              <a:rPr lang="pt-BR" b="0" dirty="0"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229120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1334575CBEF84FB47F407CB2D6730A" ma:contentTypeVersion="11" ma:contentTypeDescription="Crie um novo documento." ma:contentTypeScope="" ma:versionID="457fe05e8b1d03952e6e8a5a8f2e2507">
  <xsd:schema xmlns:xsd="http://www.w3.org/2001/XMLSchema" xmlns:xs="http://www.w3.org/2001/XMLSchema" xmlns:p="http://schemas.microsoft.com/office/2006/metadata/properties" xmlns:ns3="929ca82c-1e47-4fe6-92d7-eb14c78b52fb" xmlns:ns4="85d71e69-23d5-4e3a-b6cf-f24cba7cb623" targetNamespace="http://schemas.microsoft.com/office/2006/metadata/properties" ma:root="true" ma:fieldsID="1bdde27a123f1f675db17d099968b861" ns3:_="" ns4:_="">
    <xsd:import namespace="929ca82c-1e47-4fe6-92d7-eb14c78b52fb"/>
    <xsd:import namespace="85d71e69-23d5-4e3a-b6cf-f24cba7cb62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a82c-1e47-4fe6-92d7-eb14c78b52f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71e69-23d5-4e3a-b6cf-f24cba7cb6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A3F407-CD31-4CB4-9791-E543E767F82C}">
  <ds:schemaRefs>
    <ds:schemaRef ds:uri="85d71e69-23d5-4e3a-b6cf-f24cba7cb623"/>
    <ds:schemaRef ds:uri="929ca82c-1e47-4fe6-92d7-eb14c78b52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5EE98F-BA9F-46A4-A128-CF4BE515B0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432356-3E1D-4AB7-A1B5-C2D94A7349A3}">
  <ds:schemaRefs>
    <ds:schemaRef ds:uri="http://schemas.microsoft.com/office/2006/documentManagement/types"/>
    <ds:schemaRef ds:uri="85d71e69-23d5-4e3a-b6cf-f24cba7cb623"/>
    <ds:schemaRef ds:uri="http://schemas.openxmlformats.org/package/2006/metadata/core-properties"/>
    <ds:schemaRef ds:uri="http://schemas.microsoft.com/office/infopath/2007/PartnerControls"/>
    <ds:schemaRef ds:uri="929ca82c-1e47-4fe6-92d7-eb14c78b52fb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655</Words>
  <Application>Microsoft Office PowerPoint</Application>
  <PresentationFormat>Apresentação na tela (4:3)</PresentationFormat>
  <Paragraphs>79</Paragraphs>
  <Slides>24</Slides>
  <Notes>9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Tw Cen MT</vt:lpstr>
      <vt:lpstr>Circuito</vt:lpstr>
      <vt:lpstr>Trabalho prático computação e música (2020/1)</vt:lpstr>
      <vt:lpstr>Agenda</vt:lpstr>
      <vt:lpstr>Áudio gravado</vt:lpstr>
      <vt:lpstr>Tico-tico no fubá</vt:lpstr>
      <vt:lpstr>Tico-tico no fubá</vt:lpstr>
      <vt:lpstr>A Cavalgada das Valquírias</vt:lpstr>
      <vt:lpstr>A Cavalgada das Valquírias </vt:lpstr>
      <vt:lpstr>Programa gerador musical</vt:lpstr>
      <vt:lpstr>Envelope</vt:lpstr>
      <vt:lpstr>Ruído</vt:lpstr>
      <vt:lpstr>Escala crescente</vt:lpstr>
      <vt:lpstr>Escala crescente</vt:lpstr>
      <vt:lpstr>Aleatório</vt:lpstr>
      <vt:lpstr>Aleatório</vt:lpstr>
      <vt:lpstr>Imagem estenografada</vt:lpstr>
      <vt:lpstr>Imagem estenografada</vt:lpstr>
      <vt:lpstr>Mensagem abc</vt:lpstr>
      <vt:lpstr>Mensagem abc</vt:lpstr>
      <vt:lpstr>Mensagem face</vt:lpstr>
      <vt:lpstr>Mensagem face</vt:lpstr>
      <vt:lpstr>Mensagem carro</vt:lpstr>
      <vt:lpstr>Mensagem carro</vt:lpstr>
      <vt:lpstr>Conclusões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computação e música (2020/1)</dc:title>
  <dc:creator>LETÍCIA DOS SANTOS;00275606@ufrgs.br</dc:creator>
  <cp:lastModifiedBy>LETÍCIA DOS SANTOS</cp:lastModifiedBy>
  <cp:revision>6</cp:revision>
  <dcterms:created xsi:type="dcterms:W3CDTF">2020-11-13T03:02:24Z</dcterms:created>
  <dcterms:modified xsi:type="dcterms:W3CDTF">2020-11-14T02:44:16Z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